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2" r:id="rId10"/>
    <p:sldId id="263" r:id="rId11"/>
    <p:sldId id="270" r:id="rId12"/>
    <p:sldId id="266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36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4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527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135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295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568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037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87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277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87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2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97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1DF61-B267-46A6-8CB2-58B8E5A3A0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242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DCE9A-EFF5-47FE-B77E-B006C63D91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501F6-CA00-4D6D-B17E-5ED69DC85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93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ris-anthony.co.uk/methylotrophs.html" TargetMode="External"/><Relationship Id="rId2" Type="http://schemas.openxmlformats.org/officeDocument/2006/relationships/hyperlink" Target="http://www.chris-anthony.co.uk/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04664"/>
            <a:ext cx="849694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The </a:t>
            </a:r>
            <a:r>
              <a:rPr lang="en-GB" sz="2400" b="1" dirty="0" err="1" smtClean="0"/>
              <a:t>Methylotrophs</a:t>
            </a:r>
            <a:r>
              <a:rPr lang="en-GB" sz="2400" b="1" dirty="0"/>
              <a:t> </a:t>
            </a:r>
            <a:endParaRPr lang="en-GB" sz="1400" b="1" dirty="0" smtClean="0"/>
          </a:p>
          <a:p>
            <a:pPr algn="ctr"/>
            <a:endParaRPr lang="en-GB" sz="1400" b="1" dirty="0" smtClean="0"/>
          </a:p>
          <a:p>
            <a:r>
              <a:rPr lang="en-GB" sz="1600" dirty="0" smtClean="0"/>
              <a:t>They use compounds with one or more carbon atoms but no C-C bonds as their sole source of carbon and energy: Methane, Methanol , methylamine, </a:t>
            </a:r>
            <a:r>
              <a:rPr lang="en-GB" sz="1600" dirty="0" err="1" smtClean="0"/>
              <a:t>dimethylamine</a:t>
            </a:r>
            <a:r>
              <a:rPr lang="en-GB" sz="1600" dirty="0" smtClean="0"/>
              <a:t>. </a:t>
            </a:r>
          </a:p>
          <a:p>
            <a:endParaRPr lang="en-GB" sz="1400" dirty="0" smtClean="0"/>
          </a:p>
          <a:p>
            <a:r>
              <a:rPr lang="en-GB" sz="1400" dirty="0" smtClean="0"/>
              <a:t>Those that use methane are also called </a:t>
            </a:r>
            <a:r>
              <a:rPr lang="en-GB" sz="1400" b="1" dirty="0" err="1" smtClean="0"/>
              <a:t>Methanotrophs</a:t>
            </a:r>
            <a:r>
              <a:rPr lang="en-GB" sz="1400" dirty="0" smtClean="0"/>
              <a:t> </a:t>
            </a:r>
            <a:r>
              <a:rPr lang="en-GB" sz="1200" dirty="0" smtClean="0"/>
              <a:t>(</a:t>
            </a:r>
            <a:r>
              <a:rPr lang="en-GB" sz="1200" dirty="0" err="1" smtClean="0"/>
              <a:t>eg</a:t>
            </a:r>
            <a:r>
              <a:rPr lang="en-GB" sz="1200" dirty="0" smtClean="0"/>
              <a:t>. </a:t>
            </a:r>
            <a:r>
              <a:rPr lang="en-GB" sz="1200" i="1" dirty="0" err="1" smtClean="0"/>
              <a:t>Methylococcus</a:t>
            </a:r>
            <a:r>
              <a:rPr lang="en-GB" sz="1200" i="1" dirty="0" smtClean="0"/>
              <a:t>, </a:t>
            </a:r>
            <a:r>
              <a:rPr lang="en-GB" sz="1200" i="1" dirty="0" err="1" smtClean="0"/>
              <a:t>Methylosinus</a:t>
            </a:r>
            <a:r>
              <a:rPr lang="en-GB" sz="1200" dirty="0" smtClean="0"/>
              <a:t>)</a:t>
            </a:r>
          </a:p>
          <a:p>
            <a:endParaRPr lang="en-GB" sz="1400" b="1" dirty="0" smtClean="0"/>
          </a:p>
          <a:p>
            <a:r>
              <a:rPr lang="en-GB" sz="1400" b="1" dirty="0" smtClean="0"/>
              <a:t>Obligate </a:t>
            </a:r>
            <a:r>
              <a:rPr lang="en-GB" sz="1400" b="1" dirty="0" err="1" smtClean="0"/>
              <a:t>methylotrophs</a:t>
            </a:r>
            <a:r>
              <a:rPr lang="en-GB" sz="1400" dirty="0" smtClean="0"/>
              <a:t> cannot grow on </a:t>
            </a:r>
            <a:r>
              <a:rPr lang="en-GB" sz="1400" dirty="0" err="1" smtClean="0"/>
              <a:t>multicarbon</a:t>
            </a:r>
            <a:r>
              <a:rPr lang="en-GB" sz="1400" dirty="0" smtClean="0"/>
              <a:t> compounds </a:t>
            </a:r>
            <a:r>
              <a:rPr lang="en-GB" sz="1200" dirty="0" smtClean="0"/>
              <a:t>(include most </a:t>
            </a:r>
            <a:r>
              <a:rPr lang="en-GB" sz="1200" dirty="0" err="1" smtClean="0"/>
              <a:t>methanotrophs</a:t>
            </a:r>
            <a:r>
              <a:rPr lang="en-GB" sz="1200" dirty="0" smtClean="0"/>
              <a:t>)</a:t>
            </a:r>
          </a:p>
          <a:p>
            <a:r>
              <a:rPr lang="en-GB" sz="1400" b="1" dirty="0" smtClean="0"/>
              <a:t>Facultative </a:t>
            </a:r>
            <a:r>
              <a:rPr lang="en-GB" sz="1400" b="1" dirty="0" err="1" smtClean="0"/>
              <a:t>methylotrophs</a:t>
            </a:r>
            <a:r>
              <a:rPr lang="en-GB" sz="1400" dirty="0" smtClean="0"/>
              <a:t> also grow on </a:t>
            </a:r>
            <a:r>
              <a:rPr lang="en-GB" sz="1400" dirty="0" err="1" smtClean="0"/>
              <a:t>multicarbon</a:t>
            </a:r>
            <a:r>
              <a:rPr lang="en-GB" sz="1400" dirty="0" smtClean="0"/>
              <a:t> compounds  </a:t>
            </a:r>
            <a:r>
              <a:rPr lang="en-GB" sz="1200" dirty="0" smtClean="0"/>
              <a:t>(</a:t>
            </a:r>
            <a:r>
              <a:rPr lang="en-GB" sz="1200" dirty="0" err="1" smtClean="0"/>
              <a:t>eg</a:t>
            </a:r>
            <a:r>
              <a:rPr lang="en-GB" sz="1200" dirty="0" smtClean="0"/>
              <a:t>. </a:t>
            </a:r>
            <a:r>
              <a:rPr lang="en-GB" sz="1200" i="1" dirty="0" err="1" smtClean="0"/>
              <a:t>Methylobacterium</a:t>
            </a:r>
            <a:r>
              <a:rPr lang="en-GB" sz="1200" i="1" dirty="0" smtClean="0"/>
              <a:t> </a:t>
            </a:r>
            <a:r>
              <a:rPr lang="en-GB" sz="1200" i="1" dirty="0" err="1" smtClean="0"/>
              <a:t>extorquens</a:t>
            </a:r>
            <a:r>
              <a:rPr lang="en-GB" sz="1200" i="1" dirty="0" smtClean="0"/>
              <a:t> </a:t>
            </a:r>
            <a:r>
              <a:rPr lang="en-GB" sz="1200" dirty="0" smtClean="0"/>
              <a:t>= </a:t>
            </a:r>
            <a:r>
              <a:rPr lang="en-GB" sz="1200" i="1" dirty="0" smtClean="0"/>
              <a:t>Pseudomonas</a:t>
            </a:r>
            <a:r>
              <a:rPr lang="en-GB" sz="1200" dirty="0" smtClean="0"/>
              <a:t> AM1</a:t>
            </a:r>
          </a:p>
          <a:p>
            <a:r>
              <a:rPr lang="en-GB" sz="1400" b="1" dirty="0" smtClean="0"/>
              <a:t>Restricted facultative </a:t>
            </a:r>
            <a:r>
              <a:rPr lang="en-GB" sz="1400" b="1" dirty="0" err="1" smtClean="0"/>
              <a:t>methylotrophs</a:t>
            </a:r>
            <a:r>
              <a:rPr lang="en-GB" sz="1400" b="1" dirty="0" smtClean="0"/>
              <a:t> </a:t>
            </a:r>
            <a:r>
              <a:rPr lang="en-GB" sz="1400" dirty="0" smtClean="0"/>
              <a:t>grow on C1 or C2 compounds </a:t>
            </a:r>
            <a:r>
              <a:rPr lang="en-GB" sz="1200" dirty="0" smtClean="0"/>
              <a:t>(</a:t>
            </a:r>
            <a:r>
              <a:rPr lang="en-GB" sz="1200" dirty="0" err="1" smtClean="0"/>
              <a:t>eg</a:t>
            </a:r>
            <a:r>
              <a:rPr lang="en-GB" sz="1200" dirty="0" smtClean="0"/>
              <a:t>. </a:t>
            </a:r>
            <a:r>
              <a:rPr lang="en-GB" sz="1200" i="1" dirty="0" err="1" smtClean="0"/>
              <a:t>Hyphomicrobium</a:t>
            </a:r>
            <a:r>
              <a:rPr lang="en-GB" sz="1200" dirty="0" smtClean="0"/>
              <a:t>)</a:t>
            </a:r>
          </a:p>
          <a:p>
            <a:r>
              <a:rPr lang="en-GB" sz="1400" b="1" dirty="0" smtClean="0"/>
              <a:t>Facultative autotrophs </a:t>
            </a:r>
            <a:r>
              <a:rPr lang="en-GB" sz="1400" dirty="0" smtClean="0"/>
              <a:t>grow on carbon </a:t>
            </a:r>
            <a:r>
              <a:rPr lang="en-GB" sz="1400" dirty="0" err="1" smtClean="0"/>
              <a:t>dioixide</a:t>
            </a:r>
            <a:r>
              <a:rPr lang="en-GB" sz="1400" dirty="0" smtClean="0"/>
              <a:t>, plus hydrogen or methanol by way of </a:t>
            </a:r>
            <a:r>
              <a:rPr lang="en-GB" sz="1400" dirty="0" err="1" smtClean="0"/>
              <a:t>RuBP</a:t>
            </a:r>
            <a:r>
              <a:rPr lang="en-GB" sz="1400" dirty="0" smtClean="0"/>
              <a:t> path </a:t>
            </a:r>
            <a:r>
              <a:rPr lang="en-GB" sz="1200" dirty="0" smtClean="0"/>
              <a:t>(</a:t>
            </a:r>
            <a:r>
              <a:rPr lang="en-GB" sz="1200" dirty="0" err="1" smtClean="0"/>
              <a:t>eg</a:t>
            </a:r>
            <a:r>
              <a:rPr lang="en-GB" sz="1200" dirty="0" smtClean="0"/>
              <a:t> </a:t>
            </a:r>
            <a:r>
              <a:rPr lang="en-GB" sz="1200" dirty="0" err="1" smtClean="0"/>
              <a:t>Paracoccus</a:t>
            </a:r>
            <a:r>
              <a:rPr lang="en-GB" sz="1200" smtClean="0"/>
              <a:t>)  </a:t>
            </a:r>
            <a:endParaRPr lang="en-GB" sz="1200" dirty="0"/>
          </a:p>
          <a:p>
            <a:endParaRPr lang="en-GB" sz="2400" b="1" dirty="0" smtClean="0"/>
          </a:p>
          <a:p>
            <a:r>
              <a:rPr lang="en-GB" sz="1200" b="1" dirty="0" smtClean="0"/>
              <a:t>There is a huge number of different types of </a:t>
            </a:r>
            <a:r>
              <a:rPr lang="en-GB" sz="1200" b="1" dirty="0" err="1" smtClean="0"/>
              <a:t>methylotroph</a:t>
            </a:r>
            <a:r>
              <a:rPr lang="en-GB" sz="1200" b="1" dirty="0" smtClean="0"/>
              <a:t>. Very few are typical bacteria that had been described previously. Although their oxidative metabolism is basically similar, there are many different carbon assimilation pathways.</a:t>
            </a:r>
          </a:p>
          <a:p>
            <a:r>
              <a:rPr lang="en-GB" sz="1200" b="1" dirty="0" smtClean="0"/>
              <a:t>Most are Gram-negative.  The few Gram positive </a:t>
            </a:r>
            <a:r>
              <a:rPr lang="en-GB" sz="1200" b="1" dirty="0" err="1" smtClean="0"/>
              <a:t>methylotrophs</a:t>
            </a:r>
            <a:r>
              <a:rPr lang="en-GB" sz="1200" b="1" dirty="0" smtClean="0"/>
              <a:t> (Bacillus </a:t>
            </a:r>
            <a:r>
              <a:rPr lang="en-GB" sz="1200" b="1" dirty="0" err="1" smtClean="0"/>
              <a:t>sp</a:t>
            </a:r>
            <a:r>
              <a:rPr lang="en-GB" sz="1200" b="1" dirty="0" smtClean="0"/>
              <a:t>) have different oxidation enzymes</a:t>
            </a:r>
            <a:endParaRPr lang="en-GB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221088"/>
            <a:ext cx="792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1906    </a:t>
            </a:r>
            <a:r>
              <a:rPr lang="en-GB" sz="1400" dirty="0" err="1" smtClean="0"/>
              <a:t>Sohngen</a:t>
            </a:r>
            <a:r>
              <a:rPr lang="en-GB" sz="1400" dirty="0" smtClean="0"/>
              <a:t>. Bacillus </a:t>
            </a:r>
            <a:r>
              <a:rPr lang="en-GB" sz="1400" dirty="0" err="1" smtClean="0"/>
              <a:t>methanicus</a:t>
            </a:r>
            <a:r>
              <a:rPr lang="en-GB" sz="1400" dirty="0" smtClean="0"/>
              <a:t> growing on methane</a:t>
            </a:r>
          </a:p>
          <a:p>
            <a:pPr marL="342900" indent="-342900">
              <a:buAutoNum type="arabicPlain" startAt="1961"/>
            </a:pPr>
            <a:r>
              <a:rPr lang="en-GB" sz="1400" dirty="0" smtClean="0"/>
              <a:t>    Peel and Quayle. </a:t>
            </a:r>
            <a:r>
              <a:rPr lang="en-GB" sz="1400" i="1" dirty="0" smtClean="0"/>
              <a:t>Pseudomonas </a:t>
            </a:r>
            <a:r>
              <a:rPr lang="en-GB" sz="1400" dirty="0" smtClean="0"/>
              <a:t>AM1 (cited only 6 papers) A pink facultative </a:t>
            </a:r>
            <a:r>
              <a:rPr lang="en-GB" sz="1400" dirty="0" err="1" smtClean="0"/>
              <a:t>methyltroph</a:t>
            </a:r>
            <a:endParaRPr lang="en-GB" sz="1400" dirty="0" smtClean="0"/>
          </a:p>
          <a:p>
            <a:r>
              <a:rPr lang="en-GB" sz="1400" dirty="0" smtClean="0"/>
              <a:t>1964    Anthony and </a:t>
            </a:r>
            <a:r>
              <a:rPr lang="en-GB" sz="1400" dirty="0" err="1" smtClean="0"/>
              <a:t>Zatman</a:t>
            </a:r>
            <a:r>
              <a:rPr lang="en-GB" sz="1400" dirty="0" smtClean="0"/>
              <a:t>. Description of Methanol dehydrogenase in Pseudomonas M27 (=AM1)</a:t>
            </a:r>
          </a:p>
          <a:p>
            <a:r>
              <a:rPr lang="en-GB" sz="1400" dirty="0" smtClean="0"/>
              <a:t>1964    Hirsch and Conti.  </a:t>
            </a:r>
            <a:r>
              <a:rPr lang="en-GB" sz="1400" i="1" dirty="0" err="1" smtClean="0"/>
              <a:t>Hyphomicrobium</a:t>
            </a:r>
            <a:r>
              <a:rPr lang="en-GB" sz="1400" i="1" dirty="0" smtClean="0"/>
              <a:t>. </a:t>
            </a:r>
            <a:r>
              <a:rPr lang="en-GB" sz="1400" dirty="0" smtClean="0"/>
              <a:t>A stalked facultative </a:t>
            </a:r>
            <a:r>
              <a:rPr lang="en-GB" sz="1400" dirty="0" err="1" smtClean="0"/>
              <a:t>methylotroph</a:t>
            </a:r>
            <a:endParaRPr lang="en-GB" sz="1400" dirty="0" smtClean="0"/>
          </a:p>
          <a:p>
            <a:pPr marL="342900" indent="-342900">
              <a:buAutoNum type="arabicPlain" startAt="1970"/>
            </a:pPr>
            <a:r>
              <a:rPr lang="en-GB" sz="1400" dirty="0" smtClean="0"/>
              <a:t>    </a:t>
            </a:r>
            <a:r>
              <a:rPr lang="en-GB" sz="1400" dirty="0" err="1" smtClean="0"/>
              <a:t>Whittenbury</a:t>
            </a:r>
            <a:r>
              <a:rPr lang="en-GB" sz="1400" dirty="0" smtClean="0"/>
              <a:t>  (with Wilkinson). 100 new </a:t>
            </a:r>
            <a:r>
              <a:rPr lang="en-GB" sz="1400" dirty="0" err="1" smtClean="0"/>
              <a:t>methanotrophs</a:t>
            </a:r>
            <a:r>
              <a:rPr lang="en-GB" sz="1400" dirty="0" smtClean="0"/>
              <a:t> (2 Types)</a:t>
            </a:r>
          </a:p>
          <a:p>
            <a:pPr marL="342900" indent="-342900">
              <a:buAutoNum type="arabicPlain" startAt="1970"/>
            </a:pPr>
            <a:r>
              <a:rPr lang="en-GB" sz="1400" dirty="0" smtClean="0"/>
              <a:t>    Ribbons Early work on methane oxidation</a:t>
            </a:r>
          </a:p>
          <a:p>
            <a:r>
              <a:rPr lang="en-GB" sz="1400" dirty="0" smtClean="0"/>
              <a:t>1970-   Ogata, </a:t>
            </a:r>
            <a:r>
              <a:rPr lang="en-GB" sz="1400" dirty="0" err="1" smtClean="0"/>
              <a:t>Sahm</a:t>
            </a:r>
            <a:r>
              <a:rPr lang="en-GB" sz="1400" dirty="0" smtClean="0"/>
              <a:t>, </a:t>
            </a:r>
            <a:r>
              <a:rPr lang="en-GB" sz="1400" dirty="0" err="1" smtClean="0"/>
              <a:t>Hazeu</a:t>
            </a:r>
            <a:r>
              <a:rPr lang="en-GB" sz="1400" dirty="0" smtClean="0"/>
              <a:t>, van </a:t>
            </a:r>
            <a:r>
              <a:rPr lang="en-GB" sz="1400" dirty="0" err="1" smtClean="0"/>
              <a:t>Dijken</a:t>
            </a:r>
            <a:r>
              <a:rPr lang="en-GB" sz="1400" dirty="0" smtClean="0"/>
              <a:t>, Harder. </a:t>
            </a:r>
            <a:r>
              <a:rPr lang="en-GB" sz="1400" dirty="0" err="1" smtClean="0"/>
              <a:t>Methylotrophic</a:t>
            </a:r>
            <a:r>
              <a:rPr lang="en-GB" sz="1400" dirty="0" smtClean="0"/>
              <a:t> yeast.  </a:t>
            </a:r>
          </a:p>
          <a:p>
            <a:r>
              <a:rPr lang="en-GB" sz="1400" dirty="0" smtClean="0"/>
              <a:t>1980    Dalton Definitive work on methane oxidation </a:t>
            </a:r>
          </a:p>
          <a:p>
            <a:r>
              <a:rPr lang="en-GB" sz="1400" dirty="0" smtClean="0"/>
              <a:t>1982    Anthony book. Cited about 1200 </a:t>
            </a:r>
            <a:r>
              <a:rPr lang="en-GB" sz="1400" dirty="0" err="1" smtClean="0"/>
              <a:t>methylotroph</a:t>
            </a:r>
            <a:r>
              <a:rPr lang="en-GB" sz="1400" dirty="0" smtClean="0"/>
              <a:t> references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66577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260648"/>
            <a:ext cx="59339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The main ‘workhorses’ in the study of </a:t>
            </a:r>
            <a:r>
              <a:rPr lang="en-GB" sz="2000" b="1" dirty="0" err="1" smtClean="0"/>
              <a:t>methylotrophs</a:t>
            </a:r>
            <a:endParaRPr lang="en-GB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692696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 err="1" smtClean="0"/>
              <a:t>Methylobacterium</a:t>
            </a:r>
            <a:r>
              <a:rPr lang="en-GB" sz="1600" b="1" i="1" dirty="0" smtClean="0"/>
              <a:t> </a:t>
            </a:r>
            <a:r>
              <a:rPr lang="en-GB" sz="1600" b="1" i="1" dirty="0" err="1" smtClean="0"/>
              <a:t>extorquens</a:t>
            </a:r>
            <a:r>
              <a:rPr lang="en-GB" sz="1600" dirty="0" smtClean="0"/>
              <a:t>. </a:t>
            </a:r>
            <a:r>
              <a:rPr lang="en-GB" sz="1400" dirty="0" smtClean="0"/>
              <a:t>A pink facultative </a:t>
            </a:r>
            <a:r>
              <a:rPr lang="en-GB" sz="1400" dirty="0" err="1" smtClean="0"/>
              <a:t>methylotroph</a:t>
            </a:r>
            <a:endParaRPr lang="en-GB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1845"/>
            <a:ext cx="2615295" cy="7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70553"/>
            <a:ext cx="1728192" cy="16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031250"/>
            <a:ext cx="1252813" cy="1676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065647"/>
            <a:ext cx="1790707" cy="16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67544" y="3162454"/>
            <a:ext cx="2036213" cy="3146866"/>
            <a:chOff x="747197" y="2780928"/>
            <a:chExt cx="2036213" cy="314686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197" y="2780928"/>
              <a:ext cx="2036212" cy="2737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47198" y="5589240"/>
              <a:ext cx="2036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J Rod Quayle</a:t>
              </a:r>
              <a:endParaRPr lang="en-GB" sz="16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555776" y="3139326"/>
            <a:ext cx="2926944" cy="3602042"/>
            <a:chOff x="2907964" y="2747775"/>
            <a:chExt cx="2926944" cy="3602042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7636" y="2747775"/>
              <a:ext cx="2847600" cy="2804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907964" y="5518820"/>
              <a:ext cx="29269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My PhD supervisor and my first research student (Len </a:t>
              </a:r>
              <a:r>
                <a:rPr lang="en-GB" sz="1600" dirty="0" err="1" smtClean="0"/>
                <a:t>Zatman</a:t>
              </a:r>
              <a:r>
                <a:rPr lang="en-GB" sz="1600" dirty="0" smtClean="0"/>
                <a:t> and Pat Dunstan, now Goodwin) </a:t>
              </a:r>
              <a:endParaRPr lang="en-GB" sz="16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508104" y="3615441"/>
            <a:ext cx="3161916" cy="2909903"/>
            <a:chOff x="5874580" y="3120677"/>
            <a:chExt cx="3303587" cy="2909903"/>
          </a:xfrm>
        </p:grpSpPr>
        <p:sp>
          <p:nvSpPr>
            <p:cNvPr id="7" name="TextBox 6"/>
            <p:cNvSpPr txBox="1"/>
            <p:nvPr/>
          </p:nvSpPr>
          <p:spPr>
            <a:xfrm>
              <a:off x="5940152" y="5661248"/>
              <a:ext cx="3096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Howard Dalton, Rod and me</a:t>
              </a:r>
              <a:endParaRPr lang="en-GB" dirty="0"/>
            </a:p>
          </p:txBody>
        </p:sp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4580" y="3120677"/>
              <a:ext cx="3303587" cy="2468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5950097" y="861973"/>
            <a:ext cx="2205093" cy="2607677"/>
            <a:chOff x="5950097" y="861973"/>
            <a:chExt cx="2205093" cy="2607677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8" t="15181" r="37872" b="24573"/>
            <a:stretch/>
          </p:blipFill>
          <p:spPr bwMode="auto">
            <a:xfrm>
              <a:off x="5950097" y="861973"/>
              <a:ext cx="2205093" cy="2188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383425" y="3100318"/>
              <a:ext cx="1245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Me in 1963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81764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err="1" smtClean="0"/>
              <a:t>Methylococcus</a:t>
            </a:r>
            <a:r>
              <a:rPr lang="en-GB" b="1" i="1" dirty="0" smtClean="0"/>
              <a:t> </a:t>
            </a:r>
            <a:r>
              <a:rPr lang="en-GB" b="1" i="1" dirty="0" err="1" smtClean="0"/>
              <a:t>capsulatum</a:t>
            </a:r>
            <a:r>
              <a:rPr lang="en-GB" b="1" i="1" dirty="0" smtClean="0"/>
              <a:t>      </a:t>
            </a:r>
            <a:r>
              <a:rPr lang="en-GB" dirty="0" smtClean="0"/>
              <a:t>(Type I obligate </a:t>
            </a:r>
            <a:r>
              <a:rPr lang="en-GB" dirty="0" err="1" smtClean="0"/>
              <a:t>methanotroph</a:t>
            </a:r>
            <a:r>
              <a:rPr lang="en-GB" dirty="0" smtClean="0"/>
              <a:t>)</a:t>
            </a:r>
          </a:p>
          <a:p>
            <a:r>
              <a:rPr lang="en-GB" b="1" i="1" dirty="0" err="1" smtClean="0"/>
              <a:t>Methylosinus</a:t>
            </a:r>
            <a:r>
              <a:rPr lang="en-GB" b="1" i="1" dirty="0" smtClean="0"/>
              <a:t> </a:t>
            </a:r>
            <a:r>
              <a:rPr lang="en-GB" b="1" i="1" dirty="0" err="1" smtClean="0"/>
              <a:t>trichosporium</a:t>
            </a:r>
            <a:r>
              <a:rPr lang="en-GB" b="1" i="1" dirty="0" smtClean="0"/>
              <a:t>     </a:t>
            </a:r>
            <a:r>
              <a:rPr lang="en-GB" dirty="0" smtClean="0"/>
              <a:t>(Type II obligate </a:t>
            </a:r>
            <a:r>
              <a:rPr lang="en-GB" dirty="0" err="1" smtClean="0"/>
              <a:t>methanotroph</a:t>
            </a:r>
            <a:r>
              <a:rPr lang="en-GB" dirty="0" smtClean="0"/>
              <a:t>)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611561" y="978987"/>
            <a:ext cx="3024335" cy="2891353"/>
            <a:chOff x="611561" y="978987"/>
            <a:chExt cx="3024335" cy="289135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1" y="978987"/>
              <a:ext cx="1800200" cy="2393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11561" y="3501008"/>
              <a:ext cx="30243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Type I membranes</a:t>
              </a:r>
              <a:endParaRPr lang="en-GB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10432" y="1268760"/>
            <a:ext cx="2304256" cy="2608187"/>
            <a:chOff x="3510432" y="1268760"/>
            <a:chExt cx="2304256" cy="2608187"/>
          </a:xfrm>
        </p:grpSpPr>
        <p:pic>
          <p:nvPicPr>
            <p:cNvPr id="1026" name="Picture 2" descr="C:\Users\chris\Documents\CHRISNEW\WORK\UAEseminarMay2012\pictures\methmembraneII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1268760"/>
              <a:ext cx="2053328" cy="2160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510432" y="3507615"/>
              <a:ext cx="2304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Type II membranes</a:t>
              </a:r>
              <a:endParaRPr lang="en-GB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03" y="3907743"/>
            <a:ext cx="4884129" cy="276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6598179" y="548680"/>
            <a:ext cx="2160240" cy="3312368"/>
            <a:chOff x="6372200" y="1052736"/>
            <a:chExt cx="2353478" cy="3572689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1052736"/>
              <a:ext cx="2353478" cy="3090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540609" y="4256093"/>
              <a:ext cx="2008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Doug Ribbons 1973</a:t>
              </a:r>
              <a:endParaRPr lang="en-GB" dirty="0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33056"/>
            <a:ext cx="2025005" cy="2511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331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038" y="83671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 err="1" smtClean="0"/>
              <a:t>Hyphomicrobium</a:t>
            </a:r>
            <a:endParaRPr lang="en-GB" sz="2000" b="1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82140"/>
            <a:ext cx="2931219" cy="2453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chris\Documents\CHRISNEW\WORK\UAEseminarMay2012\hyphomicrobi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71" y="1711314"/>
            <a:ext cx="2990354" cy="199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9563" y="4273932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Sticks to surfaces; grows only on C1 and C2 compounds. Reproduce by budding</a:t>
            </a:r>
          </a:p>
          <a:p>
            <a:endParaRPr lang="en-GB" sz="1400" b="1" dirty="0"/>
          </a:p>
          <a:p>
            <a:r>
              <a:rPr lang="en-GB" sz="1400" b="1" dirty="0" smtClean="0"/>
              <a:t>Grow on methanol and methylated amines but not methane</a:t>
            </a:r>
            <a:endParaRPr lang="en-GB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1688" y="5455929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Hirsch &amp; Conti, Harder, Dow, Attwood.</a:t>
            </a:r>
          </a:p>
          <a:p>
            <a:r>
              <a:rPr lang="en-GB" sz="1400" dirty="0" smtClean="0"/>
              <a:t>Quayle (assimilation pathways)</a:t>
            </a:r>
            <a:endParaRPr lang="en-GB" sz="1400" dirty="0"/>
          </a:p>
        </p:txBody>
      </p:sp>
      <p:grpSp>
        <p:nvGrpSpPr>
          <p:cNvPr id="4" name="Group 3"/>
          <p:cNvGrpSpPr/>
          <p:nvPr/>
        </p:nvGrpSpPr>
        <p:grpSpPr>
          <a:xfrm>
            <a:off x="5769787" y="692696"/>
            <a:ext cx="3024336" cy="4375758"/>
            <a:chOff x="6266578" y="2590797"/>
            <a:chExt cx="2553894" cy="374478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6578" y="2590797"/>
              <a:ext cx="2484515" cy="3073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285344" y="5703431"/>
              <a:ext cx="2535128" cy="632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/>
                <a:t>Hans van </a:t>
              </a:r>
              <a:r>
                <a:rPr lang="en-GB" sz="1400" dirty="0" err="1" smtClean="0"/>
                <a:t>Dijken</a:t>
              </a:r>
              <a:r>
                <a:rPr lang="en-GB" sz="1400" dirty="0" smtClean="0"/>
                <a:t> and </a:t>
              </a:r>
              <a:r>
                <a:rPr lang="en-GB" sz="1400" dirty="0" err="1" smtClean="0"/>
                <a:t>Wim</a:t>
              </a:r>
              <a:r>
                <a:rPr lang="en-GB" sz="1400" dirty="0" smtClean="0"/>
                <a:t> Harder 1973</a:t>
              </a:r>
            </a:p>
            <a:p>
              <a:r>
                <a:rPr lang="en-GB" sz="1400" i="1" dirty="0" err="1" smtClean="0"/>
                <a:t>Hyphomicrobium</a:t>
              </a:r>
              <a:r>
                <a:rPr lang="en-GB" sz="1400" i="1" dirty="0" smtClean="0"/>
                <a:t>,</a:t>
              </a:r>
              <a:r>
                <a:rPr lang="en-GB" sz="1400" dirty="0" smtClean="0"/>
                <a:t> Yeast and Growth yields of </a:t>
              </a:r>
              <a:r>
                <a:rPr lang="en-GB" sz="1400" dirty="0" err="1" smtClean="0"/>
                <a:t>methylotrophs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25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2656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/>
              <a:t>Methylotrophic</a:t>
            </a:r>
            <a:r>
              <a:rPr lang="en-GB" sz="2000" b="1" dirty="0" smtClean="0"/>
              <a:t> Yeasts</a:t>
            </a:r>
            <a:endParaRPr lang="en-GB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764704"/>
            <a:ext cx="8064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By contrast with bacteria, the </a:t>
            </a:r>
            <a:r>
              <a:rPr lang="en-GB" sz="1600" dirty="0" err="1" smtClean="0"/>
              <a:t>methylotrophic</a:t>
            </a:r>
            <a:r>
              <a:rPr lang="en-GB" sz="1600" dirty="0" smtClean="0"/>
              <a:t>  yeasts are not a special group; they are in the usual genera of yeasts [</a:t>
            </a:r>
            <a:r>
              <a:rPr lang="en-GB" sz="1600" i="1" dirty="0" err="1" smtClean="0"/>
              <a:t>Hansenula</a:t>
            </a:r>
            <a:r>
              <a:rPr lang="en-GB" sz="1600" i="1" dirty="0" smtClean="0"/>
              <a:t>, Candida, </a:t>
            </a:r>
            <a:r>
              <a:rPr lang="en-GB" sz="1600" i="1" dirty="0" err="1" smtClean="0"/>
              <a:t>Pichia</a:t>
            </a:r>
            <a:r>
              <a:rPr lang="en-GB" sz="1600" i="1" dirty="0" smtClean="0"/>
              <a:t> and </a:t>
            </a:r>
            <a:r>
              <a:rPr lang="en-GB" sz="1600" i="1" dirty="0" err="1" smtClean="0"/>
              <a:t>Torulopsis</a:t>
            </a:r>
            <a:r>
              <a:rPr lang="en-GB" sz="1600" dirty="0" smtClean="0"/>
              <a:t>]. Only 7/39 genera grow </a:t>
            </a:r>
            <a:r>
              <a:rPr lang="en-GB" sz="1600" dirty="0" err="1" smtClean="0"/>
              <a:t>methylotrophically</a:t>
            </a:r>
            <a:r>
              <a:rPr lang="en-GB" sz="1600" dirty="0" smtClean="0"/>
              <a:t>. They grow only on methanol (not methylamines or methane). Again, by contrast with bacteria they all share the same assimilation pathways.</a:t>
            </a:r>
          </a:p>
          <a:p>
            <a:r>
              <a:rPr lang="en-GB" sz="1600" dirty="0" smtClean="0"/>
              <a:t>         They oxidise methanol by a </a:t>
            </a:r>
            <a:r>
              <a:rPr lang="en-GB" sz="1600" dirty="0" err="1" smtClean="0"/>
              <a:t>flavoprotein</a:t>
            </a:r>
            <a:r>
              <a:rPr lang="en-GB" sz="1600" dirty="0" smtClean="0"/>
              <a:t> alcohol oxidase coupled to catalase which is present in crystalline form in peroxisomes and which yields no energy. Almost all bacteria use an energy-yielding  </a:t>
            </a:r>
            <a:r>
              <a:rPr lang="en-GB" sz="1600" dirty="0" err="1" smtClean="0"/>
              <a:t>quinoprotein</a:t>
            </a:r>
            <a:r>
              <a:rPr lang="en-GB" sz="1600" dirty="0" smtClean="0"/>
              <a:t> methanol dehydrogenase. all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" t="5267" b="10272"/>
          <a:stretch/>
        </p:blipFill>
        <p:spPr bwMode="auto">
          <a:xfrm>
            <a:off x="2915816" y="2708920"/>
            <a:ext cx="5712005" cy="3702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2924944"/>
            <a:ext cx="2448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1969-1975</a:t>
            </a:r>
          </a:p>
          <a:p>
            <a:r>
              <a:rPr lang="en-GB" sz="1600" dirty="0" smtClean="0"/>
              <a:t>Ogata, </a:t>
            </a:r>
            <a:r>
              <a:rPr lang="en-GB" sz="1600" dirty="0" err="1" smtClean="0"/>
              <a:t>Tani</a:t>
            </a:r>
            <a:r>
              <a:rPr lang="en-GB" sz="1600" dirty="0" smtClean="0"/>
              <a:t>, </a:t>
            </a:r>
            <a:r>
              <a:rPr lang="en-GB" sz="1600" dirty="0" err="1" smtClean="0"/>
              <a:t>Sahm</a:t>
            </a:r>
            <a:r>
              <a:rPr lang="en-GB" sz="1600" dirty="0" smtClean="0"/>
              <a:t>, van </a:t>
            </a:r>
            <a:r>
              <a:rPr lang="en-GB" sz="1600" dirty="0" err="1" smtClean="0"/>
              <a:t>Dijken</a:t>
            </a:r>
            <a:r>
              <a:rPr lang="en-GB" sz="1600" dirty="0" smtClean="0"/>
              <a:t>, Harder, </a:t>
            </a:r>
          </a:p>
          <a:p>
            <a:r>
              <a:rPr lang="en-GB" sz="1600" dirty="0" smtClean="0"/>
              <a:t>Quayle (assimilation)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2552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028723" cy="6021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70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" y="1"/>
            <a:ext cx="7735887" cy="58075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6093296"/>
            <a:ext cx="508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J. </a:t>
            </a:r>
            <a:r>
              <a:rPr lang="en-GB" dirty="0" err="1" smtClean="0"/>
              <a:t>Guis</a:t>
            </a:r>
            <a:r>
              <a:rPr lang="en-GB" dirty="0" smtClean="0"/>
              <a:t> </a:t>
            </a:r>
            <a:r>
              <a:rPr lang="en-GB" dirty="0" err="1" smtClean="0"/>
              <a:t>Kuenen</a:t>
            </a:r>
            <a:r>
              <a:rPr lang="en-GB" dirty="0" smtClean="0"/>
              <a:t> and Professor Kato (Tottori and Kyoto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75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43608" y="348184"/>
            <a:ext cx="7560840" cy="5106332"/>
            <a:chOff x="1043608" y="348184"/>
            <a:chExt cx="7560840" cy="51063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348184"/>
              <a:ext cx="7486153" cy="437040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043608" y="5085184"/>
              <a:ext cx="7560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Friends from Yamaguchi, Japan: Matsushita, </a:t>
              </a:r>
              <a:r>
                <a:rPr lang="en-GB" dirty="0" err="1" smtClean="0"/>
                <a:t>Uragami</a:t>
              </a:r>
              <a:r>
                <a:rPr lang="en-GB" dirty="0" smtClean="0"/>
                <a:t> (?), </a:t>
              </a:r>
              <a:r>
                <a:rPr lang="en-GB" dirty="0" err="1" smtClean="0"/>
                <a:t>Ameyama</a:t>
              </a:r>
              <a:r>
                <a:rPr lang="en-GB" dirty="0" smtClean="0"/>
                <a:t>, Adachi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73618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203921"/>
            <a:ext cx="5931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The main ‘groups’ of bacterial </a:t>
            </a:r>
            <a:r>
              <a:rPr lang="en-GB" sz="2400" b="1" dirty="0" err="1" smtClean="0">
                <a:solidFill>
                  <a:srgbClr val="FF0000"/>
                </a:solidFill>
              </a:rPr>
              <a:t>methylotrophs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836712"/>
            <a:ext cx="79928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FF0000"/>
                </a:solidFill>
              </a:rPr>
              <a:t>Methanotrophs</a:t>
            </a:r>
            <a:r>
              <a:rPr lang="en-GB" dirty="0" smtClean="0"/>
              <a:t>. </a:t>
            </a:r>
            <a:r>
              <a:rPr lang="en-GB" sz="1600" dirty="0" smtClean="0"/>
              <a:t>Vast majority are obligate.  (Recent important exceptions)</a:t>
            </a:r>
          </a:p>
          <a:p>
            <a:r>
              <a:rPr lang="en-GB" sz="1600" dirty="0"/>
              <a:t> </a:t>
            </a:r>
            <a:r>
              <a:rPr lang="en-GB" sz="1600" dirty="0" smtClean="0"/>
              <a:t>All have internal membranes and produce spores. Gram negative.</a:t>
            </a:r>
          </a:p>
          <a:p>
            <a:r>
              <a:rPr lang="en-GB" sz="1600" dirty="0"/>
              <a:t> </a:t>
            </a:r>
            <a:r>
              <a:rPr lang="en-GB" sz="1600" dirty="0" smtClean="0"/>
              <a:t>Type I   (</a:t>
            </a:r>
            <a:r>
              <a:rPr lang="en-GB" sz="1600" dirty="0" err="1" smtClean="0"/>
              <a:t>eg</a:t>
            </a:r>
            <a:r>
              <a:rPr lang="en-GB" sz="1600" dirty="0" smtClean="0"/>
              <a:t> </a:t>
            </a:r>
            <a:r>
              <a:rPr lang="en-GB" sz="1600" i="1" dirty="0" err="1" smtClean="0"/>
              <a:t>Methylococcus</a:t>
            </a:r>
            <a:r>
              <a:rPr lang="en-GB" sz="1600" i="1" dirty="0" smtClean="0"/>
              <a:t>, </a:t>
            </a:r>
            <a:r>
              <a:rPr lang="en-GB" sz="1600" i="1" dirty="0" err="1" smtClean="0"/>
              <a:t>Methylomonas</a:t>
            </a:r>
            <a:r>
              <a:rPr lang="en-GB" sz="1600" dirty="0" smtClean="0"/>
              <a:t>) use </a:t>
            </a:r>
            <a:r>
              <a:rPr lang="en-GB" sz="1600" dirty="0" err="1" smtClean="0"/>
              <a:t>RuMP</a:t>
            </a:r>
            <a:r>
              <a:rPr lang="en-GB" sz="1600" dirty="0" smtClean="0"/>
              <a:t> pathway</a:t>
            </a:r>
          </a:p>
          <a:p>
            <a:r>
              <a:rPr lang="en-GB" sz="1600" dirty="0" smtClean="0"/>
              <a:t> Type II  (</a:t>
            </a:r>
            <a:r>
              <a:rPr lang="en-GB" sz="1600" dirty="0" err="1" smtClean="0"/>
              <a:t>eg</a:t>
            </a:r>
            <a:r>
              <a:rPr lang="en-GB" sz="1600" dirty="0" smtClean="0"/>
              <a:t> </a:t>
            </a:r>
            <a:r>
              <a:rPr lang="en-GB" sz="1600" i="1" dirty="0" err="1" smtClean="0"/>
              <a:t>Methylosinus</a:t>
            </a:r>
            <a:r>
              <a:rPr lang="en-GB" sz="1600" i="1" dirty="0" smtClean="0"/>
              <a:t>, </a:t>
            </a:r>
            <a:r>
              <a:rPr lang="en-GB" sz="1600" i="1" dirty="0" err="1" smtClean="0"/>
              <a:t>Methylocystis</a:t>
            </a:r>
            <a:r>
              <a:rPr lang="en-GB" sz="1600" dirty="0" smtClean="0"/>
              <a:t>) use Serine pathway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578952" y="1975485"/>
            <a:ext cx="80648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FF0000"/>
                </a:solidFill>
              </a:rPr>
              <a:t>Methylotrophs</a:t>
            </a:r>
            <a:r>
              <a:rPr lang="en-GB" sz="2000" b="1" dirty="0" smtClean="0">
                <a:solidFill>
                  <a:srgbClr val="FF0000"/>
                </a:solidFill>
              </a:rPr>
              <a:t> not using methane</a:t>
            </a:r>
            <a:r>
              <a:rPr lang="en-GB" sz="2000" b="1" dirty="0" smtClean="0"/>
              <a:t>. </a:t>
            </a:r>
            <a:r>
              <a:rPr lang="en-GB" sz="1600" dirty="0" smtClean="0"/>
              <a:t>None have internal membranes or produce spores. Vast majority are Gram negative.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Obligate </a:t>
            </a:r>
            <a:r>
              <a:rPr lang="en-GB" dirty="0" err="1" smtClean="0">
                <a:solidFill>
                  <a:srgbClr val="FF0000"/>
                </a:solidFill>
              </a:rPr>
              <a:t>methylotrophs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sz="1600" dirty="0" smtClean="0"/>
              <a:t>Grow on methanol and/or methylamine. Gram negative, motile,        non-</a:t>
            </a:r>
            <a:r>
              <a:rPr lang="en-GB" sz="1600" dirty="0" err="1" smtClean="0"/>
              <a:t>sporing</a:t>
            </a:r>
            <a:r>
              <a:rPr lang="en-GB" sz="1600" dirty="0" smtClean="0"/>
              <a:t>. Use </a:t>
            </a:r>
            <a:r>
              <a:rPr lang="en-GB" sz="1600" dirty="0" err="1" smtClean="0"/>
              <a:t>RuMP</a:t>
            </a:r>
            <a:r>
              <a:rPr lang="en-GB" sz="1600" dirty="0" smtClean="0"/>
              <a:t> pathway. </a:t>
            </a:r>
            <a:r>
              <a:rPr lang="en-GB" sz="1600" dirty="0" err="1" smtClean="0"/>
              <a:t>Eg</a:t>
            </a:r>
            <a:r>
              <a:rPr lang="en-GB" sz="1600" dirty="0" smtClean="0"/>
              <a:t> </a:t>
            </a:r>
            <a:r>
              <a:rPr lang="en-GB" sz="1600" i="1" dirty="0" err="1" smtClean="0"/>
              <a:t>Methylophilus</a:t>
            </a:r>
            <a:r>
              <a:rPr lang="en-GB" sz="1600" i="1" dirty="0" smtClean="0"/>
              <a:t>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Facultative </a:t>
            </a:r>
            <a:r>
              <a:rPr lang="en-GB" dirty="0" err="1" smtClean="0">
                <a:solidFill>
                  <a:srgbClr val="FF0000"/>
                </a:solidFill>
              </a:rPr>
              <a:t>methylotrophs</a:t>
            </a:r>
            <a:r>
              <a:rPr lang="en-GB" dirty="0" smtClean="0">
                <a:solidFill>
                  <a:srgbClr val="FF0000"/>
                </a:solidFill>
              </a:rPr>
              <a:t>. </a:t>
            </a:r>
            <a:r>
              <a:rPr lang="en-GB" sz="1600" dirty="0" smtClean="0"/>
              <a:t>Usually grow on methanol/methylamine; use serine pathway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</a:t>
            </a:r>
            <a:r>
              <a:rPr lang="en-GB" sz="1600" dirty="0" smtClean="0"/>
              <a:t>Pink facultative </a:t>
            </a:r>
            <a:r>
              <a:rPr lang="en-GB" sz="1600" dirty="0" err="1" smtClean="0"/>
              <a:t>methylotrophs</a:t>
            </a:r>
            <a:r>
              <a:rPr lang="en-GB" dirty="0" smtClean="0"/>
              <a:t>. </a:t>
            </a:r>
            <a:r>
              <a:rPr lang="en-GB" sz="1400" dirty="0" smtClean="0"/>
              <a:t>Motile, single polar flagellum. Red carotenoids similar to photosynthetic bacteria. Wide range of C substrates but few carbohydrates. </a:t>
            </a:r>
            <a:r>
              <a:rPr lang="en-GB" sz="1400" dirty="0" err="1" smtClean="0"/>
              <a:t>M</a:t>
            </a:r>
            <a:r>
              <a:rPr lang="en-GB" sz="1400" i="1" dirty="0" err="1" smtClean="0"/>
              <a:t>ethylobacterium</a:t>
            </a:r>
            <a:r>
              <a:rPr lang="en-GB" sz="1400" i="1" dirty="0" smtClean="0"/>
              <a:t> </a:t>
            </a:r>
          </a:p>
          <a:p>
            <a:r>
              <a:rPr lang="en-GB" sz="1400" i="1" dirty="0"/>
              <a:t> </a:t>
            </a:r>
            <a:r>
              <a:rPr lang="en-GB" sz="1400" i="1" dirty="0" smtClean="0"/>
              <a:t>    </a:t>
            </a:r>
          </a:p>
          <a:p>
            <a:r>
              <a:rPr lang="en-GB" sz="1400" i="1" dirty="0"/>
              <a:t> </a:t>
            </a:r>
            <a:r>
              <a:rPr lang="en-GB" sz="1400" i="1" dirty="0" smtClean="0"/>
              <a:t>    </a:t>
            </a:r>
            <a:r>
              <a:rPr lang="en-GB" sz="1600" dirty="0" smtClean="0"/>
              <a:t>Non-pigmented  facultative ‘pseudomonads’. </a:t>
            </a:r>
            <a:r>
              <a:rPr lang="en-GB" sz="1400" dirty="0" smtClean="0"/>
              <a:t>No typical pseudomonas </a:t>
            </a:r>
            <a:r>
              <a:rPr lang="en-GB" sz="1400" dirty="0" err="1" smtClean="0"/>
              <a:t>sp</a:t>
            </a:r>
            <a:r>
              <a:rPr lang="en-GB" sz="1400" dirty="0" smtClean="0"/>
              <a:t> use C1 compounds. </a:t>
            </a:r>
          </a:p>
          <a:p>
            <a:r>
              <a:rPr lang="en-GB" b="1" i="1" dirty="0" smtClean="0"/>
              <a:t>    </a:t>
            </a:r>
            <a:r>
              <a:rPr lang="en-GB" sz="1400" i="1" dirty="0" smtClean="0"/>
              <a:t>Pseudomonas </a:t>
            </a:r>
            <a:r>
              <a:rPr lang="en-GB" sz="1400" i="1" dirty="0" err="1" smtClean="0"/>
              <a:t>aminovorans</a:t>
            </a:r>
            <a:r>
              <a:rPr lang="en-GB" sz="1400" i="1" dirty="0" smtClean="0"/>
              <a:t>. </a:t>
            </a:r>
            <a:r>
              <a:rPr lang="en-GB" sz="1400" dirty="0" smtClean="0"/>
              <a:t>Use serine pathway (</a:t>
            </a:r>
            <a:r>
              <a:rPr lang="en-GB" sz="1400" dirty="0" err="1" smtClean="0"/>
              <a:t>icl</a:t>
            </a:r>
            <a:r>
              <a:rPr lang="en-GB" sz="1400" baseline="30000" dirty="0" smtClean="0"/>
              <a:t>+</a:t>
            </a:r>
            <a:r>
              <a:rPr lang="en-GB" sz="1400" dirty="0" smtClean="0"/>
              <a:t> variant)</a:t>
            </a:r>
          </a:p>
          <a:p>
            <a:endParaRPr lang="en-GB" sz="1400" i="1" dirty="0"/>
          </a:p>
          <a:p>
            <a:r>
              <a:rPr lang="en-GB" sz="1400" i="1" dirty="0" smtClean="0"/>
              <a:t>     </a:t>
            </a:r>
            <a:r>
              <a:rPr lang="en-GB" sz="1600" dirty="0" smtClean="0"/>
              <a:t>Gram-negative or variable non-motile rods. </a:t>
            </a:r>
            <a:r>
              <a:rPr lang="en-GB" sz="1400" dirty="0" smtClean="0"/>
              <a:t>Some only use methylated amines. A mixed group.</a:t>
            </a:r>
            <a:r>
              <a:rPr lang="en-GB" sz="1600" dirty="0"/>
              <a:t> </a:t>
            </a:r>
            <a:r>
              <a:rPr lang="en-GB" sz="1400" dirty="0" err="1" smtClean="0"/>
              <a:t>Eg</a:t>
            </a:r>
            <a:endParaRPr lang="en-GB" sz="1400" dirty="0" smtClean="0"/>
          </a:p>
          <a:p>
            <a:r>
              <a:rPr lang="en-GB" sz="1400" dirty="0"/>
              <a:t>      </a:t>
            </a:r>
            <a:r>
              <a:rPr lang="en-GB" sz="1400" i="1" dirty="0" err="1"/>
              <a:t>Arthrobacter</a:t>
            </a:r>
            <a:r>
              <a:rPr lang="en-GB" sz="1400" dirty="0"/>
              <a:t>. </a:t>
            </a:r>
            <a:endParaRPr lang="en-GB" sz="1400" dirty="0" smtClean="0"/>
          </a:p>
          <a:p>
            <a:endParaRPr lang="en-GB" sz="1400" dirty="0"/>
          </a:p>
          <a:p>
            <a:r>
              <a:rPr lang="en-GB" sz="1400" dirty="0" smtClean="0"/>
              <a:t>      </a:t>
            </a:r>
            <a:r>
              <a:rPr lang="en-GB" sz="1600" dirty="0" smtClean="0"/>
              <a:t>Facultative autotrophs or </a:t>
            </a:r>
            <a:r>
              <a:rPr lang="en-GB" sz="1600" dirty="0" err="1" smtClean="0"/>
              <a:t>phototrophs</a:t>
            </a:r>
            <a:r>
              <a:rPr lang="en-GB" sz="1600" dirty="0" smtClean="0"/>
              <a:t> </a:t>
            </a:r>
            <a:r>
              <a:rPr lang="en-GB" sz="1400" dirty="0" smtClean="0"/>
              <a:t>Use </a:t>
            </a:r>
            <a:r>
              <a:rPr lang="en-GB" sz="1400" dirty="0" err="1" smtClean="0"/>
              <a:t>RuBP</a:t>
            </a:r>
            <a:r>
              <a:rPr lang="en-GB" sz="1400" dirty="0" smtClean="0"/>
              <a:t> pathway (Calvin cycle</a:t>
            </a:r>
            <a:r>
              <a:rPr lang="en-GB" sz="1600" dirty="0" smtClean="0"/>
              <a:t>). </a:t>
            </a:r>
            <a:r>
              <a:rPr lang="en-GB" sz="1400" i="1" dirty="0" err="1" smtClean="0"/>
              <a:t>Paracoccus</a:t>
            </a:r>
            <a:r>
              <a:rPr lang="en-GB" sz="1400" i="1" dirty="0" smtClean="0"/>
              <a:t> </a:t>
            </a:r>
            <a:r>
              <a:rPr lang="en-GB" sz="1400" i="1" dirty="0" err="1" smtClean="0"/>
              <a:t>denitrificans</a:t>
            </a:r>
            <a:endParaRPr lang="en-GB" sz="1400" i="1" dirty="0" smtClean="0"/>
          </a:p>
          <a:p>
            <a:r>
              <a:rPr lang="en-GB" sz="1400" i="1" dirty="0"/>
              <a:t>      </a:t>
            </a:r>
            <a:r>
              <a:rPr lang="en-GB" sz="1400" dirty="0"/>
              <a:t>(can use hydrogen); </a:t>
            </a:r>
            <a:r>
              <a:rPr lang="en-GB" sz="1400" i="1" dirty="0" err="1" smtClean="0"/>
              <a:t>Rhodopseudomonas</a:t>
            </a:r>
            <a:endParaRPr lang="en-GB" sz="1400" i="1" dirty="0" smtClean="0"/>
          </a:p>
          <a:p>
            <a:endParaRPr lang="en-GB" sz="1400" i="1" dirty="0"/>
          </a:p>
          <a:p>
            <a:r>
              <a:rPr lang="en-GB" sz="1400" i="1" dirty="0" smtClean="0"/>
              <a:t>      </a:t>
            </a:r>
            <a:r>
              <a:rPr lang="en-GB" sz="1600" dirty="0" smtClean="0"/>
              <a:t>Gram positive facultative </a:t>
            </a:r>
            <a:r>
              <a:rPr lang="en-GB" sz="1600" dirty="0" err="1" smtClean="0"/>
              <a:t>methylotrophs</a:t>
            </a:r>
            <a:r>
              <a:rPr lang="en-GB" sz="1600" dirty="0" smtClean="0"/>
              <a:t>  </a:t>
            </a:r>
            <a:r>
              <a:rPr lang="en-GB" sz="1400" dirty="0" smtClean="0"/>
              <a:t>Very rare. </a:t>
            </a:r>
            <a:r>
              <a:rPr lang="en-GB" sz="1400" i="1" dirty="0" smtClean="0"/>
              <a:t>Bacillus, Streptomyces</a:t>
            </a:r>
          </a:p>
          <a:p>
            <a:r>
              <a:rPr lang="en-GB" sz="1400" i="1" dirty="0"/>
              <a:t> </a:t>
            </a:r>
            <a:r>
              <a:rPr lang="en-GB" sz="1400" i="1" dirty="0" smtClean="0"/>
              <a:t>     </a:t>
            </a:r>
            <a:r>
              <a:rPr lang="en-GB" sz="1600" i="1" dirty="0" err="1" smtClean="0"/>
              <a:t>Hyphomicrobia</a:t>
            </a:r>
            <a:r>
              <a:rPr lang="en-GB" sz="1600" i="1" dirty="0" smtClean="0"/>
              <a:t>  </a:t>
            </a:r>
            <a:r>
              <a:rPr lang="en-GB" sz="1400" dirty="0" smtClean="0"/>
              <a:t>Restricted facultative </a:t>
            </a:r>
            <a:r>
              <a:rPr lang="en-GB" sz="1400" dirty="0" err="1" smtClean="0"/>
              <a:t>methylotrophs</a:t>
            </a:r>
            <a:r>
              <a:rPr lang="en-GB" sz="1400" dirty="0" smtClean="0"/>
              <a:t>. Stalked. Budding. Serine pathway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305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81175" y="188913"/>
            <a:ext cx="57832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CC0000"/>
                </a:solidFill>
              </a:rPr>
              <a:t>The ICI ‘Pruteen’ plant at Billingham, UK      1980 </a:t>
            </a:r>
          </a:p>
        </p:txBody>
      </p:sp>
      <p:pic>
        <p:nvPicPr>
          <p:cNvPr id="26627" name="Picture 3" descr="fermenter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765175"/>
            <a:ext cx="6310312" cy="4568825"/>
          </a:xfrm>
          <a:noFill/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051050" y="5516563"/>
            <a:ext cx="5073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centre tower is the 1.5 million litre fermenter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403350" y="5949950"/>
            <a:ext cx="6470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It contains about 100,000,000,000,000,000,000 methylotrophs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   10% of their soluble protein is Methanol dehydrogenase</a:t>
            </a:r>
          </a:p>
        </p:txBody>
      </p:sp>
    </p:spTree>
    <p:extLst>
      <p:ext uri="{BB962C8B-B14F-4D97-AF65-F5344CB8AC3E}">
        <p14:creationId xmlns:p14="http://schemas.microsoft.com/office/powerpoint/2010/main" val="226660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620688"/>
            <a:ext cx="82089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Methylotrophs</a:t>
            </a:r>
            <a:r>
              <a:rPr lang="en-GB" dirty="0" smtClean="0"/>
              <a:t> and their biochemistry as was known up to 1981 is covered comprehensively in</a:t>
            </a:r>
          </a:p>
          <a:p>
            <a:r>
              <a:rPr lang="en-GB" dirty="0" smtClean="0"/>
              <a:t>The Biochemistry of </a:t>
            </a:r>
            <a:r>
              <a:rPr lang="en-GB" dirty="0" err="1" smtClean="0"/>
              <a:t>Methylotrophs</a:t>
            </a:r>
            <a:r>
              <a:rPr lang="en-GB" dirty="0" smtClean="0"/>
              <a:t> by </a:t>
            </a:r>
            <a:r>
              <a:rPr lang="en-GB" dirty="0" err="1" smtClean="0"/>
              <a:t>Cbris</a:t>
            </a:r>
            <a:r>
              <a:rPr lang="en-GB" dirty="0" smtClean="0"/>
              <a:t> Anthony</a:t>
            </a:r>
          </a:p>
          <a:p>
            <a:endParaRPr lang="en-GB" dirty="0"/>
          </a:p>
          <a:p>
            <a:r>
              <a:rPr lang="en-GB" dirty="0" smtClean="0"/>
              <a:t>It can be downloaded complete and free as a </a:t>
            </a:r>
            <a:r>
              <a:rPr lang="en-GB" dirty="0" err="1" smtClean="0"/>
              <a:t>pdf</a:t>
            </a:r>
            <a:r>
              <a:rPr lang="en-GB" dirty="0" smtClean="0"/>
              <a:t> file from my website</a:t>
            </a:r>
          </a:p>
          <a:p>
            <a:endParaRPr lang="en-GB" dirty="0"/>
          </a:p>
          <a:p>
            <a:r>
              <a:rPr lang="en-GB" dirty="0" smtClean="0">
                <a:hlinkClick r:id="rId2"/>
              </a:rPr>
              <a:t>www.chris-anthony.co.uk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/>
              <a:t>On this page:  </a:t>
            </a:r>
            <a:r>
              <a:rPr lang="en-GB" dirty="0">
                <a:hlinkClick r:id="rId3"/>
              </a:rPr>
              <a:t>http://www.chris-anthony.co.uk/methylotrophs.html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39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41313" y="0"/>
            <a:ext cx="8370887" cy="757238"/>
          </a:xfrm>
        </p:spPr>
        <p:txBody>
          <a:bodyPr/>
          <a:lstStyle/>
          <a:p>
            <a:pPr eaLnBrk="1" hangingPunct="1"/>
            <a:r>
              <a:rPr lang="en-GB" sz="3200" smtClean="0">
                <a:solidFill>
                  <a:srgbClr val="990000"/>
                </a:solidFill>
              </a:rPr>
              <a:t>The Biochemistry of Methylotrophs  1982</a:t>
            </a:r>
          </a:p>
        </p:txBody>
      </p:sp>
      <p:pic>
        <p:nvPicPr>
          <p:cNvPr id="27651" name="Picture 3" descr="Bookp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75" y="604838"/>
            <a:ext cx="3800475" cy="5794375"/>
          </a:xfrm>
          <a:solidFill>
            <a:schemeClr val="accent1"/>
          </a:solidFill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427538" y="3357563"/>
            <a:ext cx="15843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>
                <a:solidFill>
                  <a:srgbClr val="000000"/>
                </a:solidFill>
              </a:rPr>
              <a:t>Chapters 12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>
                <a:solidFill>
                  <a:srgbClr val="000000"/>
                </a:solidFill>
              </a:rPr>
              <a:t>Text pages 350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>
                <a:solidFill>
                  <a:srgbClr val="000000"/>
                </a:solidFill>
              </a:rPr>
              <a:t>Index 48 pages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>
                <a:solidFill>
                  <a:srgbClr val="000000"/>
                </a:solidFill>
              </a:rPr>
              <a:t>Tables 60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>
                <a:solidFill>
                  <a:srgbClr val="000000"/>
                </a:solidFill>
              </a:rPr>
              <a:t>Figures 57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>
                <a:solidFill>
                  <a:srgbClr val="000000"/>
                </a:solidFill>
              </a:rPr>
              <a:t>References 1300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035675" y="1222375"/>
            <a:ext cx="3122613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Methylotrophic bacteria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Ribulose bisphosphate pathway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Ribulose monophosphate cycle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The Serine pathway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The TCA cycle and growth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     on multicarbon compounds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Oxidation of methane, methanol,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     formaldehyde and formate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Oxidation of methylated amines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Electron transport and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     energy transduction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Growth yields and bioenergetics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Methylotrophic yeasts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Methanogens and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    methanogenesis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Commercial exploitation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1600">
              <a:solidFill>
                <a:srgbClr val="000000"/>
              </a:solidFill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851275" y="60213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pic>
        <p:nvPicPr>
          <p:cNvPr id="27655" name="Picture 7" descr="bookcov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250" y="998538"/>
            <a:ext cx="3614738" cy="5491162"/>
          </a:xfrm>
          <a:noFill/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4048125" y="5897563"/>
            <a:ext cx="5099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 CD version is available and the complete book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is on my website: chris-anthony.co.uk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09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6" r="3889"/>
          <a:stretch/>
        </p:blipFill>
        <p:spPr bwMode="auto">
          <a:xfrm>
            <a:off x="827584" y="1"/>
            <a:ext cx="7960816" cy="612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638132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Click on book </a:t>
            </a:r>
            <a:r>
              <a:rPr lang="en-GB" dirty="0" err="1" smtClean="0"/>
              <a:t>ot</a:t>
            </a:r>
            <a:r>
              <a:rPr lang="en-GB" dirty="0" smtClean="0"/>
              <a:t> download it complete (free). Or ask for CD (free)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976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2478</TotalTime>
  <Words>942</Words>
  <Application>Microsoft Office PowerPoint</Application>
  <PresentationFormat>On-screen Show (4:3)</PresentationFormat>
  <Paragraphs>108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Biochemistry of Methylotrophs  1982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</cp:lastModifiedBy>
  <cp:revision>40</cp:revision>
  <dcterms:created xsi:type="dcterms:W3CDTF">2013-05-11T09:09:58Z</dcterms:created>
  <dcterms:modified xsi:type="dcterms:W3CDTF">2013-05-20T14:45:10Z</dcterms:modified>
</cp:coreProperties>
</file>